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71" r:id="rId3"/>
    <p:sldId id="272" r:id="rId4"/>
    <p:sldId id="268" r:id="rId5"/>
    <p:sldId id="269" r:id="rId6"/>
    <p:sldId id="270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CC00CC"/>
    <a:srgbClr val="FF3399"/>
    <a:srgbClr val="FF3300"/>
    <a:srgbClr val="008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6" autoAdjust="0"/>
    <p:restoredTop sz="94660"/>
  </p:normalViewPr>
  <p:slideViewPr>
    <p:cSldViewPr>
      <p:cViewPr>
        <p:scale>
          <a:sx n="70" d="100"/>
          <a:sy n="70" d="100"/>
        </p:scale>
        <p:origin x="-117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17E096E-7665-4D45-A820-1AA4B9B5730C}" type="datetimeFigureOut">
              <a:rPr lang="en-US"/>
              <a:pPr>
                <a:defRPr/>
              </a:pPr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3DDACC9-B181-4469-9D6F-0B7743DA5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16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48B5D-C015-47EA-816D-9169FDFCBB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2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B91A9-025F-44ED-9E1C-F3DDD3634E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566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CA469-EE2E-4675-90F8-EE68797EC7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911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71688-2AA8-44FC-B39F-F42CDB542C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845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6D723-D450-4D78-948D-7E8312362A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810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BD527-7A96-473D-95C6-9A887F9075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51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49A0A-39F4-479A-BDA3-E0E6E47C5D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5712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FF463-D7D4-417D-ADA8-ED32247268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33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E75ED-F6F5-47D9-A9E9-E73671E92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030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0A265-B77D-4BB7-AEBF-4A949434DB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88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0FB3D-046C-4583-A887-6B27C489E4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510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1767DF1-86C6-4AF2-9DCB-222FE54AE5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34400" cy="9144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 Clase 802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</a:t>
            </a:r>
            <a:r>
              <a:rPr lang="en-US" altLang="en-US" sz="3600" smtClean="0">
                <a:solidFill>
                  <a:schemeClr val="folHlink"/>
                </a:solidFill>
              </a:rPr>
              <a:t>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5</a:t>
            </a:r>
            <a:r>
              <a:rPr lang="en-US" altLang="en-US" sz="360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839200" cy="5486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30: </a:t>
            </a:r>
            <a:r>
              <a:rPr lang="es-ES_tradnl" altLang="en-US" sz="2800" dirty="0" smtClean="0"/>
              <a:t>¿A ti te gusta la </a:t>
            </a:r>
            <a:r>
              <a:rPr lang="es-ES_tradnl" altLang="en-US" sz="2800" dirty="0" err="1" smtClean="0"/>
              <a:t>musica</a:t>
            </a:r>
            <a:r>
              <a:rPr lang="es-ES_tradnl" altLang="en-US" sz="2800" dirty="0" smtClean="0"/>
              <a:t>?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Inicial:</a:t>
            </a:r>
            <a:endParaRPr lang="es-ES_tradnl" altLang="en-US" sz="2800" dirty="0" smtClean="0"/>
          </a:p>
          <a:p>
            <a:pPr eaLnBrk="1" hangingPunct="1"/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3 </a:t>
            </a:r>
            <a:r>
              <a:rPr lang="es-ES_tradnl" altLang="en-US" sz="2800" dirty="0" err="1" smtClean="0"/>
              <a:t>sentences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gustar, interesar, aburrir </a:t>
            </a:r>
            <a:r>
              <a:rPr lang="es-ES_tradnl" altLang="en-US" sz="2800" dirty="0" err="1" smtClean="0"/>
              <a:t>using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le. </a:t>
            </a:r>
            <a:r>
              <a:rPr lang="es-ES_tradnl" altLang="en-US" sz="2800" i="1" dirty="0" smtClean="0"/>
              <a:t>(</a:t>
            </a:r>
            <a:r>
              <a:rPr lang="es-ES_tradnl" altLang="en-US" sz="2800" i="1" dirty="0" err="1" smtClean="0"/>
              <a:t>remember</a:t>
            </a:r>
            <a:r>
              <a:rPr lang="es-ES_tradnl" altLang="en-US" sz="2800" i="1" dirty="0" smtClean="0"/>
              <a:t> to use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noun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phrases</a:t>
            </a:r>
            <a:r>
              <a:rPr lang="es-ES_tradnl" altLang="en-US" sz="2800" i="1" dirty="0" smtClean="0"/>
              <a:t> to </a:t>
            </a:r>
            <a:r>
              <a:rPr lang="es-ES_tradnl" altLang="en-US" sz="2800" i="1" dirty="0" err="1" smtClean="0"/>
              <a:t>clarify</a:t>
            </a:r>
            <a:r>
              <a:rPr lang="es-ES_tradnl" altLang="en-US" sz="2800" i="1" dirty="0" smtClean="0"/>
              <a:t>)</a:t>
            </a:r>
            <a:endParaRPr lang="es-ES_tradnl" altLang="en-US" sz="2800" b="1" dirty="0" smtClean="0"/>
          </a:p>
          <a:p>
            <a:pPr eaLnBrk="1" hangingPunct="1"/>
            <a:endParaRPr lang="es-ES_tradnl" altLang="en-US" sz="2800" b="1" dirty="0" smtClean="0"/>
          </a:p>
          <a:p>
            <a:pPr eaLnBrk="1" hangingPunct="1"/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3 </a:t>
            </a:r>
            <a:r>
              <a:rPr lang="es-ES_tradnl" altLang="en-US" sz="2800" dirty="0" err="1" smtClean="0"/>
              <a:t>sentences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dar, examinar, explicar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using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les. </a:t>
            </a:r>
            <a:r>
              <a:rPr lang="es-ES_tradnl" altLang="en-US" sz="2800" i="1" dirty="0" smtClean="0"/>
              <a:t>(</a:t>
            </a:r>
            <a:r>
              <a:rPr lang="es-ES_tradnl" altLang="en-US" sz="2800" i="1" dirty="0" err="1" smtClean="0"/>
              <a:t>remember</a:t>
            </a:r>
            <a:r>
              <a:rPr lang="es-ES_tradnl" altLang="en-US" sz="2800" i="1" dirty="0" smtClean="0"/>
              <a:t> to use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noun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phrases</a:t>
            </a:r>
            <a:r>
              <a:rPr lang="es-ES_tradnl" altLang="en-US" sz="2800" i="1" dirty="0" smtClean="0"/>
              <a:t> to </a:t>
            </a:r>
            <a:r>
              <a:rPr lang="es-ES_tradnl" altLang="en-US" sz="2800" i="1" dirty="0" err="1" smtClean="0"/>
              <a:t>clarify</a:t>
            </a:r>
            <a:r>
              <a:rPr lang="es-ES_tradnl" altLang="en-US" sz="2800" i="1" dirty="0" smtClean="0"/>
              <a:t>)</a:t>
            </a:r>
          </a:p>
          <a:p>
            <a:pPr eaLnBrk="1" hangingPunct="1"/>
            <a:endParaRPr lang="es-ES_tradnl" altLang="en-US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248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2. The indirect object pronoun </a:t>
            </a:r>
            <a:r>
              <a:rPr lang="en-US" altLang="en-US" b="1" dirty="0"/>
              <a:t>le</a:t>
            </a:r>
            <a:r>
              <a:rPr lang="en-US" altLang="en-US" dirty="0"/>
              <a:t> and </a:t>
            </a:r>
            <a:r>
              <a:rPr lang="en-US" altLang="en-US" b="1" dirty="0"/>
              <a:t>les</a:t>
            </a:r>
            <a:r>
              <a:rPr lang="en-US" altLang="en-US" dirty="0"/>
              <a:t> are both masculine and feminine. </a:t>
            </a:r>
            <a:r>
              <a:rPr lang="en-US" altLang="en-US" b="1" dirty="0"/>
              <a:t>Le</a:t>
            </a:r>
            <a:r>
              <a:rPr lang="en-US" altLang="en-US" dirty="0"/>
              <a:t> and </a:t>
            </a:r>
            <a:r>
              <a:rPr lang="en-US" altLang="en-US" b="1" dirty="0"/>
              <a:t>les</a:t>
            </a:r>
            <a:r>
              <a:rPr lang="en-US" altLang="en-US" dirty="0"/>
              <a:t> are often used along </a:t>
            </a:r>
            <a:r>
              <a:rPr lang="en-US" altLang="en-US" b="1" dirty="0"/>
              <a:t>with a noun phrase</a:t>
            </a:r>
            <a:r>
              <a:rPr lang="en-US" altLang="en-US" dirty="0"/>
              <a:t> as in the following examples: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solidFill>
                  <a:srgbClr val="0000FF"/>
                </a:solidFill>
              </a:rPr>
              <a:t>El medico </a:t>
            </a:r>
            <a:r>
              <a:rPr lang="en-US" altLang="en-US" b="1" dirty="0">
                <a:solidFill>
                  <a:srgbClr val="0000FF"/>
                </a:solidFill>
              </a:rPr>
              <a:t>le</a:t>
            </a:r>
            <a:r>
              <a:rPr lang="en-US" altLang="en-US" dirty="0">
                <a:solidFill>
                  <a:srgbClr val="0000FF"/>
                </a:solidFill>
              </a:rPr>
              <a:t> da </a:t>
            </a:r>
            <a:r>
              <a:rPr lang="en-US" altLang="en-US" dirty="0" err="1">
                <a:solidFill>
                  <a:srgbClr val="0000FF"/>
                </a:solidFill>
              </a:rPr>
              <a:t>una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receta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b="1" dirty="0">
                <a:solidFill>
                  <a:srgbClr val="0000FF"/>
                </a:solidFill>
              </a:rPr>
              <a:t>al </a:t>
            </a:r>
            <a:r>
              <a:rPr lang="en-US" altLang="en-US" b="1" dirty="0" err="1">
                <a:solidFill>
                  <a:srgbClr val="0000FF"/>
                </a:solidFill>
              </a:rPr>
              <a:t>enfermo</a:t>
            </a:r>
            <a:r>
              <a:rPr lang="en-US" altLang="en-US" dirty="0">
                <a:solidFill>
                  <a:srgbClr val="0000FF"/>
                </a:solidFill>
              </a:rPr>
              <a:t>.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b="1" dirty="0">
                <a:solidFill>
                  <a:srgbClr val="0000FF"/>
                </a:solidFill>
              </a:rPr>
              <a:t>Le</a:t>
            </a:r>
            <a:r>
              <a:rPr lang="en-US" altLang="en-US" dirty="0">
                <a:solidFill>
                  <a:srgbClr val="0000FF"/>
                </a:solidFill>
              </a:rPr>
              <a:t> da </a:t>
            </a:r>
            <a:r>
              <a:rPr lang="en-US" altLang="en-US" dirty="0" err="1">
                <a:solidFill>
                  <a:srgbClr val="0000FF"/>
                </a:solidFill>
              </a:rPr>
              <a:t>una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receta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b="1" dirty="0">
                <a:solidFill>
                  <a:srgbClr val="0000FF"/>
                </a:solidFill>
              </a:rPr>
              <a:t>a la </a:t>
            </a:r>
            <a:r>
              <a:rPr lang="en-US" altLang="en-US" b="1" dirty="0" err="1">
                <a:solidFill>
                  <a:srgbClr val="0000FF"/>
                </a:solidFill>
              </a:rPr>
              <a:t>enferma</a:t>
            </a:r>
            <a:r>
              <a:rPr lang="en-US" altLang="en-US" dirty="0">
                <a:solidFill>
                  <a:srgbClr val="0000FF"/>
                </a:solidFill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solidFill>
                  <a:srgbClr val="0000FF"/>
                </a:solidFill>
              </a:rPr>
              <a:t>El medico </a:t>
            </a:r>
            <a:r>
              <a:rPr lang="en-US" altLang="en-US" b="1" dirty="0">
                <a:solidFill>
                  <a:srgbClr val="0000FF"/>
                </a:solidFill>
              </a:rPr>
              <a:t>les </a:t>
            </a:r>
            <a:r>
              <a:rPr lang="en-US" altLang="en-US" dirty="0">
                <a:solidFill>
                  <a:srgbClr val="0000FF"/>
                </a:solidFill>
              </a:rPr>
              <a:t>da </a:t>
            </a:r>
            <a:r>
              <a:rPr lang="en-US" altLang="en-US" dirty="0" err="1">
                <a:solidFill>
                  <a:srgbClr val="0000FF"/>
                </a:solidFill>
              </a:rPr>
              <a:t>una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receta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b="1" dirty="0">
                <a:solidFill>
                  <a:srgbClr val="0000FF"/>
                </a:solidFill>
              </a:rPr>
              <a:t>a </a:t>
            </a:r>
            <a:r>
              <a:rPr lang="en-US" altLang="en-US" b="1" dirty="0" err="1">
                <a:solidFill>
                  <a:srgbClr val="0000FF"/>
                </a:solidFill>
              </a:rPr>
              <a:t>sus</a:t>
            </a:r>
            <a:r>
              <a:rPr lang="en-US" altLang="en-US" b="1" dirty="0">
                <a:solidFill>
                  <a:srgbClr val="0000FF"/>
                </a:solidFill>
              </a:rPr>
              <a:t> </a:t>
            </a:r>
            <a:r>
              <a:rPr lang="en-US" altLang="en-US" b="1" dirty="0" err="1">
                <a:solidFill>
                  <a:srgbClr val="0000FF"/>
                </a:solidFill>
              </a:rPr>
              <a:t>pacientes</a:t>
            </a:r>
            <a:r>
              <a:rPr lang="en-US" altLang="en-US" dirty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3. Since </a:t>
            </a:r>
            <a:r>
              <a:rPr lang="en-US" altLang="en-US" b="1" dirty="0"/>
              <a:t>le</a:t>
            </a:r>
            <a:r>
              <a:rPr lang="en-US" altLang="en-US" dirty="0"/>
              <a:t> and </a:t>
            </a:r>
            <a:r>
              <a:rPr lang="en-US" altLang="en-US" b="1" dirty="0"/>
              <a:t>les</a:t>
            </a:r>
            <a:r>
              <a:rPr lang="en-US" altLang="en-US" dirty="0"/>
              <a:t> can refer to more than one person, they are often clarified like this: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                </a:t>
            </a:r>
            <a:r>
              <a:rPr lang="en-US" altLang="en-US" dirty="0">
                <a:solidFill>
                  <a:srgbClr val="0000FF"/>
                </a:solidFill>
              </a:rPr>
              <a:t>a </a:t>
            </a:r>
            <a:r>
              <a:rPr lang="en-US" altLang="en-US" dirty="0" err="1">
                <a:solidFill>
                  <a:srgbClr val="0000FF"/>
                </a:solidFill>
              </a:rPr>
              <a:t>él</a:t>
            </a:r>
            <a:r>
              <a:rPr lang="en-US" altLang="en-US" dirty="0">
                <a:solidFill>
                  <a:srgbClr val="0000FF"/>
                </a:solidFill>
              </a:rPr>
              <a:t>				        a </a:t>
            </a:r>
            <a:r>
              <a:rPr lang="en-US" altLang="en-US" dirty="0" err="1">
                <a:solidFill>
                  <a:srgbClr val="0000FF"/>
                </a:solidFill>
              </a:rPr>
              <a:t>ellos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/>
              <a:t>Le </a:t>
            </a:r>
            <a:r>
              <a:rPr lang="en-US" altLang="en-US" b="1" dirty="0" err="1"/>
              <a:t>hablo</a:t>
            </a:r>
            <a:r>
              <a:rPr lang="en-US" altLang="en-US" b="1" dirty="0"/>
              <a:t>  </a:t>
            </a:r>
            <a:r>
              <a:rPr lang="en-US" altLang="en-US" dirty="0">
                <a:solidFill>
                  <a:srgbClr val="0000FF"/>
                </a:solidFill>
              </a:rPr>
              <a:t>a </a:t>
            </a:r>
            <a:r>
              <a:rPr lang="en-US" altLang="en-US" dirty="0" err="1">
                <a:solidFill>
                  <a:srgbClr val="0000FF"/>
                </a:solidFill>
              </a:rPr>
              <a:t>ella</a:t>
            </a:r>
            <a:r>
              <a:rPr lang="en-US" altLang="en-US" dirty="0">
                <a:solidFill>
                  <a:srgbClr val="0000FF"/>
                </a:solidFill>
              </a:rPr>
              <a:t>	      </a:t>
            </a:r>
            <a:r>
              <a:rPr lang="en-US" altLang="en-US" b="1" dirty="0"/>
              <a:t>Les </a:t>
            </a:r>
            <a:r>
              <a:rPr lang="en-US" altLang="en-US" b="1" dirty="0" err="1"/>
              <a:t>hablo</a:t>
            </a:r>
            <a:r>
              <a:rPr lang="en-US" altLang="en-US" b="1" dirty="0">
                <a:solidFill>
                  <a:srgbClr val="0000FF"/>
                </a:solidFill>
              </a:rPr>
              <a:t>  </a:t>
            </a:r>
            <a:r>
              <a:rPr lang="en-US" altLang="en-US" dirty="0">
                <a:solidFill>
                  <a:srgbClr val="0000FF"/>
                </a:solidFill>
              </a:rPr>
              <a:t>a </a:t>
            </a:r>
            <a:r>
              <a:rPr lang="en-US" altLang="en-US" dirty="0" err="1">
                <a:solidFill>
                  <a:srgbClr val="0000FF"/>
                </a:solidFill>
              </a:rPr>
              <a:t>ellas</a:t>
            </a:r>
            <a:endParaRPr lang="en-US" altLang="en-US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>
                <a:solidFill>
                  <a:srgbClr val="0000FF"/>
                </a:solidFill>
              </a:rPr>
              <a:t>                 a </a:t>
            </a:r>
            <a:r>
              <a:rPr lang="en-US" altLang="en-US" dirty="0" err="1" smtClean="0">
                <a:solidFill>
                  <a:srgbClr val="0000FF"/>
                </a:solidFill>
              </a:rPr>
              <a:t>usted</a:t>
            </a:r>
            <a:r>
              <a:rPr lang="en-US" altLang="en-US" dirty="0" smtClean="0">
                <a:solidFill>
                  <a:srgbClr val="0000FF"/>
                </a:solidFill>
              </a:rPr>
              <a:t>                            </a:t>
            </a:r>
            <a:r>
              <a:rPr lang="en-US" altLang="en-US" dirty="0">
                <a:solidFill>
                  <a:srgbClr val="0000FF"/>
                </a:solidFill>
              </a:rPr>
              <a:t>a </a:t>
            </a:r>
            <a:r>
              <a:rPr lang="en-US" altLang="en-US" dirty="0" err="1">
                <a:solidFill>
                  <a:srgbClr val="0000FF"/>
                </a:solidFill>
              </a:rPr>
              <a:t>ustedes</a:t>
            </a:r>
            <a:endParaRPr lang="en-US" altLang="en-US" b="1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1981200" y="4724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6477000" y="4724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2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036638"/>
            <a:ext cx="8686800" cy="4525962"/>
          </a:xfrm>
          <a:noFill/>
          <a:ln/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/>
              <a:t>4.  </a:t>
            </a:r>
            <a:r>
              <a:rPr lang="es-ES_tradnl" altLang="en-US" dirty="0" err="1"/>
              <a:t>Remember</a:t>
            </a:r>
            <a:r>
              <a:rPr lang="es-ES_tradnl" altLang="en-US" dirty="0"/>
              <a:t> </a:t>
            </a:r>
            <a:r>
              <a:rPr lang="es-ES_tradnl" altLang="en-US" dirty="0" err="1"/>
              <a:t>that</a:t>
            </a:r>
            <a:r>
              <a:rPr lang="es-ES_tradnl" altLang="en-US" dirty="0"/>
              <a:t> </a:t>
            </a:r>
            <a:r>
              <a:rPr lang="es-ES_tradnl" altLang="en-US" b="1" dirty="0"/>
              <a:t>m</a:t>
            </a:r>
            <a:r>
              <a:rPr lang="en-US" altLang="en-US" b="1" dirty="0"/>
              <a:t>e, </a:t>
            </a:r>
            <a:r>
              <a:rPr lang="en-US" altLang="en-US" b="1" dirty="0" err="1"/>
              <a:t>te</a:t>
            </a:r>
            <a:r>
              <a:rPr lang="en-US" altLang="en-US" b="1" dirty="0"/>
              <a:t>, le, </a:t>
            </a:r>
            <a:r>
              <a:rPr lang="en-US" altLang="en-US" b="1" dirty="0" err="1"/>
              <a:t>nos</a:t>
            </a:r>
            <a:r>
              <a:rPr lang="en-US" altLang="en-US" b="1" dirty="0"/>
              <a:t> </a:t>
            </a:r>
            <a:r>
              <a:rPr lang="es-ES_tradnl" altLang="en-US" dirty="0"/>
              <a:t>and </a:t>
            </a:r>
            <a:r>
              <a:rPr lang="es-ES_tradnl" altLang="en-US" b="1" dirty="0"/>
              <a:t>les </a:t>
            </a:r>
            <a:r>
              <a:rPr lang="es-ES_tradnl" altLang="en-US" dirty="0"/>
              <a:t>are placed </a:t>
            </a:r>
            <a:r>
              <a:rPr lang="es-ES_tradnl" altLang="en-US" dirty="0" err="1"/>
              <a:t>right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3300"/>
                </a:solidFill>
              </a:rPr>
              <a:t>BEFORE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b="1" dirty="0" err="1">
                <a:solidFill>
                  <a:srgbClr val="FF9900"/>
                </a:solidFill>
              </a:rPr>
              <a:t>verb</a:t>
            </a:r>
            <a:r>
              <a:rPr lang="es-ES_tradnl" altLang="en-US" dirty="0"/>
              <a:t>.</a:t>
            </a:r>
          </a:p>
          <a:p>
            <a:pPr marL="990600" lvl="1" indent="-533400" algn="ctr"/>
            <a:r>
              <a:rPr lang="es-ES_tradnl" altLang="en-US" dirty="0"/>
              <a:t>¿El medico </a:t>
            </a:r>
            <a:r>
              <a:rPr lang="es-ES_tradnl" altLang="en-US" b="1" dirty="0">
                <a:solidFill>
                  <a:srgbClr val="FF3300"/>
                </a:solidFill>
              </a:rPr>
              <a:t>te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ve</a:t>
            </a:r>
            <a:r>
              <a:rPr lang="es-ES_tradnl" altLang="en-US" dirty="0"/>
              <a:t> ? </a:t>
            </a:r>
          </a:p>
          <a:p>
            <a:pPr marL="990600" lvl="1" indent="-533400" algn="ctr"/>
            <a:r>
              <a:rPr lang="es-ES_tradnl" altLang="en-US" dirty="0"/>
              <a:t>Si, y</a:t>
            </a:r>
            <a:r>
              <a:rPr lang="es-ES_tradnl" altLang="en-US" b="1" dirty="0">
                <a:solidFill>
                  <a:srgbClr val="FF3300"/>
                </a:solidFill>
              </a:rPr>
              <a:t> me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examina.</a:t>
            </a:r>
          </a:p>
          <a:p>
            <a:pPr marL="990600" lvl="1" indent="-533400" algn="ctr"/>
            <a:r>
              <a:rPr lang="es-ES_tradnl" altLang="en-US" dirty="0"/>
              <a:t>¿</a:t>
            </a:r>
            <a:r>
              <a:rPr lang="es-ES_tradnl" altLang="en-US" b="1" dirty="0">
                <a:solidFill>
                  <a:srgbClr val="FF3300"/>
                </a:solidFill>
              </a:rPr>
              <a:t>le </a:t>
            </a:r>
            <a:r>
              <a:rPr lang="es-ES_tradnl" altLang="en-US" b="1" dirty="0">
                <a:solidFill>
                  <a:srgbClr val="FF9900"/>
                </a:solidFill>
              </a:rPr>
              <a:t>habla</a:t>
            </a:r>
            <a:r>
              <a:rPr lang="es-ES_tradnl" altLang="en-US" dirty="0"/>
              <a:t> a ella el farmacéutico?</a:t>
            </a:r>
          </a:p>
          <a:p>
            <a:pPr marL="990600" lvl="1" indent="-533400" algn="ctr"/>
            <a:r>
              <a:rPr lang="es-ES_tradnl" altLang="en-US" dirty="0"/>
              <a:t>La recepcionista </a:t>
            </a:r>
            <a:r>
              <a:rPr lang="es-ES_tradnl" altLang="en-US" b="1" dirty="0">
                <a:solidFill>
                  <a:srgbClr val="FF3300"/>
                </a:solidFill>
              </a:rPr>
              <a:t>nos </a:t>
            </a:r>
            <a:r>
              <a:rPr lang="es-ES_tradnl" altLang="en-US" b="1" dirty="0">
                <a:solidFill>
                  <a:srgbClr val="FF9900"/>
                </a:solidFill>
              </a:rPr>
              <a:t>da</a:t>
            </a:r>
            <a:r>
              <a:rPr lang="es-ES_tradnl" altLang="en-US" dirty="0"/>
              <a:t> una cita</a:t>
            </a:r>
          </a:p>
          <a:p>
            <a:pPr marL="990600" lvl="1" indent="-533400" algn="ctr"/>
            <a:r>
              <a:rPr lang="es-ES_tradnl" altLang="en-US" dirty="0"/>
              <a:t>¿</a:t>
            </a:r>
            <a:r>
              <a:rPr lang="es-ES_tradnl" altLang="en-US" b="1" dirty="0">
                <a:solidFill>
                  <a:srgbClr val="FF3300"/>
                </a:solidFill>
              </a:rPr>
              <a:t>les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da</a:t>
            </a:r>
            <a:r>
              <a:rPr lang="es-ES_tradnl" altLang="en-US" dirty="0"/>
              <a:t> la cita para mañana?</a:t>
            </a:r>
          </a:p>
        </p:txBody>
      </p:sp>
    </p:spTree>
    <p:extLst>
      <p:ext uri="{BB962C8B-B14F-4D97-AF65-F5344CB8AC3E}">
        <p14:creationId xmlns:p14="http://schemas.microsoft.com/office/powerpoint/2010/main" val="248582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del </a:t>
            </a: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29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763000" cy="5715000"/>
          </a:xfrm>
        </p:spPr>
        <p:txBody>
          <a:bodyPr/>
          <a:lstStyle/>
          <a:p>
            <a:r>
              <a:rPr lang="en-US" altLang="en-US" sz="2800" smtClean="0"/>
              <a:t>Textbook; </a:t>
            </a:r>
            <a:r>
              <a:rPr lang="en-US" altLang="en-US" sz="2800" u="sng" smtClean="0"/>
              <a:t>Ej. 17</a:t>
            </a:r>
            <a:r>
              <a:rPr lang="en-US" altLang="en-US" sz="2800" smtClean="0"/>
              <a:t> p. 210</a:t>
            </a:r>
          </a:p>
          <a:p>
            <a:pPr>
              <a:buFontTx/>
              <a:buAutoNum type="arabicPeriod"/>
            </a:pPr>
            <a:r>
              <a:rPr lang="en-US" altLang="en-US" sz="2800" smtClean="0"/>
              <a:t>Los deportes</a:t>
            </a:r>
          </a:p>
          <a:p>
            <a:pPr>
              <a:buFontTx/>
              <a:buAutoNum type="arabicPeriod"/>
            </a:pPr>
            <a:endParaRPr lang="en-US" altLang="en-US" sz="2800" smtClean="0"/>
          </a:p>
          <a:p>
            <a:pPr>
              <a:buFontTx/>
              <a:buAutoNum type="arabicPeriod"/>
            </a:pPr>
            <a:r>
              <a:rPr lang="en-US" altLang="en-US" sz="2800" smtClean="0"/>
              <a:t>La clase de español</a:t>
            </a:r>
          </a:p>
          <a:p>
            <a:pPr>
              <a:buFontTx/>
              <a:buAutoNum type="arabicPeriod"/>
            </a:pPr>
            <a:endParaRPr lang="en-US" altLang="en-US" sz="2800" smtClean="0"/>
          </a:p>
          <a:p>
            <a:pPr>
              <a:buFontTx/>
              <a:buAutoNum type="arabicPeriod"/>
            </a:pPr>
            <a:r>
              <a:rPr lang="en-US" altLang="en-US" sz="2800" smtClean="0"/>
              <a:t>El color verde</a:t>
            </a:r>
          </a:p>
          <a:p>
            <a:pPr>
              <a:buFontTx/>
              <a:buAutoNum type="arabicPeriod"/>
            </a:pPr>
            <a:endParaRPr lang="en-US" altLang="en-US" sz="2800" smtClean="0"/>
          </a:p>
          <a:p>
            <a:pPr>
              <a:buFontTx/>
              <a:buAutoNum type="arabicPeriod"/>
            </a:pPr>
            <a:r>
              <a:rPr lang="en-US" altLang="en-US" sz="2800" smtClean="0"/>
              <a:t>Las legumbres</a:t>
            </a:r>
          </a:p>
          <a:p>
            <a:pPr>
              <a:buFontTx/>
              <a:buAutoNum type="arabicPeriod"/>
            </a:pPr>
            <a:endParaRPr lang="en-US" altLang="en-US" sz="2800" smtClean="0"/>
          </a:p>
          <a:p>
            <a:pPr>
              <a:buFontTx/>
              <a:buAutoNum type="arabicPeriod"/>
            </a:pPr>
            <a:r>
              <a:rPr lang="en-US" altLang="en-US" sz="2800" smtClean="0"/>
              <a:t>El helado</a:t>
            </a:r>
          </a:p>
          <a:p>
            <a:pPr>
              <a:buFontTx/>
              <a:buAutoNum type="arabicPeriod"/>
            </a:pPr>
            <a:r>
              <a:rPr lang="en-US" altLang="en-US" sz="2800" smtClean="0"/>
              <a:t>La comida mexicana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19400" y="1143000"/>
            <a:ext cx="5249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A mi me gustan mucho los deportes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14400" y="1676400"/>
            <a:ext cx="6881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Y a tu amiga Rosa le gustan tambien, ¿verdad?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2000" y="2509838"/>
            <a:ext cx="61229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A mi me gusta mucho la clase de español.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5800" y="2895600"/>
            <a:ext cx="6881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Y a tu amiga Rosa le gusta tambien, ¿verdad?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0" y="3271838"/>
            <a:ext cx="4324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A mi me gusta el color verde.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0" y="3729038"/>
            <a:ext cx="68818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Y a tu amiga Rosa le gusta tambien, ¿verdad?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144838" y="4224338"/>
            <a:ext cx="4651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A mi me gustan las legumbres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85800" y="4643438"/>
            <a:ext cx="68818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Y a tu amiga Rosa le gustan tambien, ¿verdad?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109788" y="5100638"/>
            <a:ext cx="3641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A mi me gusta el helado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185988" y="5481638"/>
            <a:ext cx="68818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Y a tu amiga Rosa le gusta tambien, ¿verdad?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62188" y="6091238"/>
            <a:ext cx="51133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A mi me gusta la comida mexicana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209800" y="6472238"/>
            <a:ext cx="68818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- Y a tu amiga Rosa le gusta tambien, ¿verdad?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29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763000" cy="6019800"/>
          </a:xfrm>
        </p:spPr>
        <p:txBody>
          <a:bodyPr/>
          <a:lstStyle/>
          <a:p>
            <a:r>
              <a:rPr lang="en-US" altLang="en-US" sz="2400" smtClean="0"/>
              <a:t>Workbook p. 6.12</a:t>
            </a:r>
          </a:p>
          <a:p>
            <a:pPr>
              <a:buFontTx/>
              <a:buNone/>
            </a:pPr>
            <a:r>
              <a:rPr lang="en-US" altLang="en-US" sz="2400" smtClean="0"/>
              <a:t>G. Ser o Estar</a:t>
            </a:r>
          </a:p>
          <a:p>
            <a:pPr>
              <a:buFontTx/>
              <a:buAutoNum type="arabicPeriod"/>
            </a:pPr>
            <a:r>
              <a:rPr lang="en-US" altLang="en-US" sz="2400" smtClean="0"/>
              <a:t>Él ______ muy obstinado. Es una persona dificil.</a:t>
            </a:r>
          </a:p>
          <a:p>
            <a:pPr>
              <a:buFontTx/>
              <a:buAutoNum type="arabicPeriod"/>
            </a:pPr>
            <a:r>
              <a:rPr lang="en-US" altLang="en-US" sz="2400" smtClean="0"/>
              <a:t>No le puedo hablar hoy. ______ muy obstinado y agresivo tambien.</a:t>
            </a:r>
          </a:p>
          <a:p>
            <a:pPr>
              <a:buFontTx/>
              <a:buAutoNum type="arabicPeriod"/>
            </a:pPr>
            <a:r>
              <a:rPr lang="en-US" altLang="en-US" sz="2400" smtClean="0"/>
              <a:t>En general ella ______ bastante seria pero hoy ______ muy graciosa.</a:t>
            </a:r>
          </a:p>
          <a:p>
            <a:pPr>
              <a:buFontTx/>
              <a:buAutoNum type="arabicPeriod"/>
            </a:pPr>
            <a:r>
              <a:rPr lang="en-US" altLang="en-US" sz="2400" smtClean="0"/>
              <a:t>Jose, ¿en que piensas? _______ muy serio hoy.</a:t>
            </a:r>
          </a:p>
          <a:p>
            <a:pPr>
              <a:buFontTx/>
              <a:buNone/>
            </a:pPr>
            <a:r>
              <a:rPr lang="en-US" altLang="en-US" sz="2400" smtClean="0"/>
              <a:t>A. Me o Te</a:t>
            </a:r>
          </a:p>
          <a:p>
            <a:pPr>
              <a:buFontTx/>
              <a:buChar char="-"/>
            </a:pPr>
            <a:r>
              <a:rPr lang="en-US" altLang="en-US" sz="2400" smtClean="0"/>
              <a:t>Sergio, ¿dónde ____ duele?</a:t>
            </a:r>
          </a:p>
          <a:p>
            <a:pPr>
              <a:buFontTx/>
              <a:buChar char="-"/>
            </a:pPr>
            <a:r>
              <a:rPr lang="en-US" altLang="en-US" sz="2400" smtClean="0"/>
              <a:t>¿dónde ____ duele? Ay, doctor. ____ duele todo. ____ duele la cabeza. ____ duele la garganta.</a:t>
            </a:r>
          </a:p>
          <a:p>
            <a:pPr>
              <a:buFontTx/>
              <a:buChar char="-"/>
            </a:pPr>
            <a:r>
              <a:rPr lang="en-US" altLang="en-US" sz="2400" smtClean="0"/>
              <a:t>Muy bien, Sergio. No es serio. ____ voy a examinar. ¿____ permites?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71600" y="1595438"/>
            <a:ext cx="5095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es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62413" y="2057400"/>
            <a:ext cx="9540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Estoy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48013" y="2819400"/>
            <a:ext cx="5095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es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186613" y="2819400"/>
            <a:ext cx="7667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esta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138613" y="3657600"/>
            <a:ext cx="1038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Estas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43213" y="449580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te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700213" y="49530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me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949825" y="4953000"/>
            <a:ext cx="698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Me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380288" y="4953000"/>
            <a:ext cx="696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Me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95600" y="5329238"/>
            <a:ext cx="696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Me 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800600" y="5786438"/>
            <a:ext cx="595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Te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953375" y="5786438"/>
            <a:ext cx="696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Me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477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2400" smtClean="0"/>
              <a:t>B.  Choose</a:t>
            </a:r>
          </a:p>
          <a:p>
            <a:pPr marL="0" indent="0">
              <a:buFontTx/>
              <a:buAutoNum type="arabicPeriod"/>
            </a:pPr>
            <a:r>
              <a:rPr lang="en-US" altLang="en-US" sz="2400" smtClean="0"/>
              <a:t>A mi (me, le) gusta mucho pero a Juan no (te, le) gusta.</a:t>
            </a:r>
          </a:p>
          <a:p>
            <a:pPr marL="0" indent="0">
              <a:buFontTx/>
              <a:buAutoNum type="arabicPeriod"/>
            </a:pPr>
            <a:r>
              <a:rPr lang="en-US" altLang="en-US" sz="2400" smtClean="0"/>
              <a:t>El medico (me, le) habla pero yo no (me, le) hablo al medico.</a:t>
            </a:r>
          </a:p>
          <a:p>
            <a:pPr marL="0" indent="0">
              <a:buFontTx/>
              <a:buAutoNum type="arabicPeriod"/>
            </a:pPr>
            <a:r>
              <a:rPr lang="en-US" altLang="en-US" sz="2400" smtClean="0"/>
              <a:t>El medico (me, le) examina la garganta pero yo no (me, le) examino la garganta.</a:t>
            </a:r>
          </a:p>
          <a:p>
            <a:pPr marL="0" indent="0">
              <a:buFontTx/>
              <a:buAutoNum type="arabicPeriod"/>
            </a:pPr>
            <a:r>
              <a:rPr lang="en-US" altLang="en-US" sz="2400" smtClean="0"/>
              <a:t>Yo (nos, les) hablo a mis amigos.</a:t>
            </a:r>
          </a:p>
          <a:p>
            <a:pPr marL="0" indent="0">
              <a:buFontTx/>
              <a:buAutoNum type="alphaUcPeriod" startAt="3"/>
            </a:pPr>
            <a:r>
              <a:rPr lang="en-US" altLang="en-US" sz="2400" smtClean="0"/>
              <a:t>Complete</a:t>
            </a:r>
          </a:p>
          <a:p>
            <a:pPr marL="0" indent="0">
              <a:buFontTx/>
              <a:buAutoNum type="arabicPeriod"/>
            </a:pPr>
            <a:r>
              <a:rPr lang="en-US" altLang="en-US" sz="2400" smtClean="0"/>
              <a:t>Mi madre ____ habla. Ella ____ habla a mis amigos tambien. Ella ____ da (a todos nosotoros) buenos consejos.</a:t>
            </a:r>
          </a:p>
          <a:p>
            <a:pPr marL="0" indent="0">
              <a:buFontTx/>
              <a:buAutoNum type="arabicPeriod"/>
            </a:pPr>
            <a:r>
              <a:rPr lang="en-US" altLang="en-US" sz="2400" smtClean="0"/>
              <a:t>El medico ____ habla a su paciente. ____ examina el estomago. ____ da su diagnostico. Su condicion no es grave pero ____ da una receta para una medicina para aliviar el dolor. El paciente va a la farmacia y ____ da la receta al farmaceutico.  El farmaceutico _____ vende los medicamentos que su medico ____ receta.</a:t>
            </a:r>
          </a:p>
        </p:txBody>
      </p:sp>
      <p:sp>
        <p:nvSpPr>
          <p:cNvPr id="4" name="Rectangle 3"/>
          <p:cNvSpPr/>
          <p:nvPr/>
        </p:nvSpPr>
        <p:spPr>
          <a:xfrm>
            <a:off x="1219200" y="706438"/>
            <a:ext cx="533400" cy="3603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705600" y="706438"/>
            <a:ext cx="381000" cy="3603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81200" y="1163638"/>
            <a:ext cx="533400" cy="3603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1143000"/>
            <a:ext cx="381000" cy="3603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81200" y="1641475"/>
            <a:ext cx="533400" cy="3603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013700" y="1620838"/>
            <a:ext cx="381000" cy="3603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76400" y="2397125"/>
            <a:ext cx="533400" cy="3603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01825" y="3165475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me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86238" y="3198813"/>
            <a:ext cx="5794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les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04863" y="3627438"/>
            <a:ext cx="6810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nos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35175" y="4033838"/>
            <a:ext cx="425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le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546725" y="4033838"/>
            <a:ext cx="5286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Le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851025" y="4414838"/>
            <a:ext cx="527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Le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78075" y="5105400"/>
            <a:ext cx="425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le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334000" y="5105400"/>
            <a:ext cx="425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le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552950" y="5481638"/>
            <a:ext cx="425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le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78075" y="5867400"/>
            <a:ext cx="425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FF"/>
                </a:solidFill>
              </a:rPr>
              <a:t>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43434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el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16</a:t>
            </a:r>
            <a:r>
              <a:rPr lang="en-US" altLang="en-US" dirty="0" smtClean="0"/>
              <a:t> p. 210 (1-7)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marL="0" indent="0" eaLnBrk="1" hangingPunct="1">
              <a:buNone/>
            </a:pP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>
              <a:buFontTx/>
              <a:buNone/>
            </a:pPr>
            <a:endParaRPr lang="en-US" altLang="en-US" dirty="0" smtClean="0"/>
          </a:p>
          <a:p>
            <a:pPr eaLnBrk="1" hangingPunct="1">
              <a:buFontTx/>
              <a:buNone/>
            </a:pPr>
            <a:endParaRPr lang="en-US" altLang="en-US" dirty="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7200" y="3048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3300"/>
                </a:solidFill>
              </a:rPr>
              <a:t>Tarea</a:t>
            </a:r>
            <a:r>
              <a:rPr lang="en-US" altLang="en-US" sz="4400" dirty="0">
                <a:solidFill>
                  <a:srgbClr val="FF3300"/>
                </a:solidFill>
              </a:rPr>
              <a:t> # </a:t>
            </a:r>
            <a:r>
              <a:rPr lang="en-US" altLang="en-US" sz="4400" dirty="0" smtClean="0">
                <a:solidFill>
                  <a:srgbClr val="FF3300"/>
                </a:solidFill>
              </a:rPr>
              <a:t>30</a:t>
            </a:r>
            <a:r>
              <a:rPr lang="en-US" altLang="en-US" sz="4400" dirty="0">
                <a:solidFill>
                  <a:srgbClr val="FF3300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11611</TotalTime>
  <Words>671</Words>
  <Application>Microsoft Office PowerPoint</Application>
  <PresentationFormat>On-screen Show (4:3)</PresentationFormat>
  <Paragraphs>91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 Clase 802 La fecha es el 5 de diciembre del 2017</vt:lpstr>
      <vt:lpstr>PowerPoint Presentation</vt:lpstr>
      <vt:lpstr>PowerPoint Presentation</vt:lpstr>
      <vt:lpstr>Repaso del Proposito 29</vt:lpstr>
      <vt:lpstr>Repaso de la Tarea 29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 im La fecha es el 13 de mayo del 2011</dc:title>
  <dc:creator>Helen Zumaeta</dc:creator>
  <cp:lastModifiedBy>Helen Zumaeta</cp:lastModifiedBy>
  <cp:revision>42</cp:revision>
  <cp:lastPrinted>2016-06-07T14:49:59Z</cp:lastPrinted>
  <dcterms:created xsi:type="dcterms:W3CDTF">2011-05-13T00:39:42Z</dcterms:created>
  <dcterms:modified xsi:type="dcterms:W3CDTF">2017-12-05T17:48:24Z</dcterms:modified>
</cp:coreProperties>
</file>